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67" r:id="rId5"/>
    <p:sldId id="268" r:id="rId6"/>
    <p:sldId id="259" r:id="rId7"/>
    <p:sldId id="271" r:id="rId8"/>
    <p:sldId id="269" r:id="rId9"/>
    <p:sldId id="27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D90D2-6784-4FF5-95BF-3BCE376C8C1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0D7B-3BC5-4D91-96B6-8BE668883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59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D90D2-6784-4FF5-95BF-3BCE376C8C1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0D7B-3BC5-4D91-96B6-8BE668883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20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D90D2-6784-4FF5-95BF-3BCE376C8C1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0D7B-3BC5-4D91-96B6-8BE668883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521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3659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4836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2370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3170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3517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18473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8250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4271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D90D2-6784-4FF5-95BF-3BCE376C8C1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0D7B-3BC5-4D91-96B6-8BE668883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3250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9284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66092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08475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79090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10324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38433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23955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322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D90D2-6784-4FF5-95BF-3BCE376C8C1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0D7B-3BC5-4D91-96B6-8BE668883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8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D90D2-6784-4FF5-95BF-3BCE376C8C1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0D7B-3BC5-4D91-96B6-8BE668883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19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D90D2-6784-4FF5-95BF-3BCE376C8C1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0D7B-3BC5-4D91-96B6-8BE668883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304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D90D2-6784-4FF5-95BF-3BCE376C8C1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0D7B-3BC5-4D91-96B6-8BE668883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378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D90D2-6784-4FF5-95BF-3BCE376C8C1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0D7B-3BC5-4D91-96B6-8BE668883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30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D90D2-6784-4FF5-95BF-3BCE376C8C1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0D7B-3BC5-4D91-96B6-8BE668883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32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D90D2-6784-4FF5-95BF-3BCE376C8C1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0D7B-3BC5-4D91-96B6-8BE668883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214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D90D2-6784-4FF5-95BF-3BCE376C8C1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20D7B-3BC5-4D91-96B6-8BE668883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222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8903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9270" y="1571172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latin typeface="Calibri" panose="020F0502020204030204" pitchFamily="34" charset="0"/>
              </a:rPr>
              <a:t>Literary Theory II</a:t>
            </a:r>
            <a:endParaRPr lang="en-US" sz="4400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9269" y="3833953"/>
            <a:ext cx="8915399" cy="112628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Topic: New Historicism</a:t>
            </a:r>
            <a:endParaRPr 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7495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history?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000" b="1" dirty="0" smtClean="0"/>
          </a:p>
          <a:p>
            <a:r>
              <a:rPr lang="en-US" sz="2000" b="1" dirty="0" smtClean="0"/>
              <a:t>The events of the </a:t>
            </a:r>
            <a:r>
              <a:rPr lang="en-US" sz="2000" b="1" dirty="0" smtClean="0"/>
              <a:t>past?</a:t>
            </a:r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Or </a:t>
            </a:r>
            <a:r>
              <a:rPr lang="en-US" sz="2000" b="1" u="sng" dirty="0" smtClean="0"/>
              <a:t>a </a:t>
            </a:r>
            <a:r>
              <a:rPr lang="en-US" sz="2000" b="1" u="sng" dirty="0" smtClean="0"/>
              <a:t>narrative</a:t>
            </a:r>
            <a:r>
              <a:rPr lang="en-US" sz="2000" b="1" dirty="0" smtClean="0"/>
              <a:t> of the events of the </a:t>
            </a:r>
            <a:r>
              <a:rPr lang="en-US" sz="2000" b="1" dirty="0" smtClean="0"/>
              <a:t>past?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1757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Historicism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000" b="1" dirty="0" smtClean="0"/>
          </a:p>
          <a:p>
            <a:r>
              <a:rPr lang="en-US" sz="2000" b="1" dirty="0" smtClean="0"/>
              <a:t>Perceives history as a story</a:t>
            </a:r>
          </a:p>
          <a:p>
            <a:pPr lvl="1"/>
            <a:r>
              <a:rPr lang="en-US" sz="1800" b="1" dirty="0" smtClean="0"/>
              <a:t>A narrative</a:t>
            </a:r>
          </a:p>
          <a:p>
            <a:pPr lvl="1"/>
            <a:r>
              <a:rPr lang="en-US" sz="1800" b="1" dirty="0" smtClean="0"/>
              <a:t>A representation </a:t>
            </a:r>
          </a:p>
          <a:p>
            <a:pPr lvl="1"/>
            <a:r>
              <a:rPr lang="en-US" sz="1800" b="1" dirty="0" smtClean="0"/>
              <a:t>An interpretation </a:t>
            </a:r>
            <a:endParaRPr lang="en-US" sz="1800" b="1" dirty="0" smtClean="0"/>
          </a:p>
          <a:p>
            <a:r>
              <a:rPr lang="en-US" sz="2000" b="1" dirty="0" smtClean="0"/>
              <a:t>A narrative marred by agendas</a:t>
            </a:r>
          </a:p>
          <a:p>
            <a:r>
              <a:rPr lang="en-US" sz="2000" b="1" dirty="0" smtClean="0"/>
              <a:t>Thus, history </a:t>
            </a:r>
            <a:r>
              <a:rPr lang="en-US" sz="2000" b="1" dirty="0"/>
              <a:t>a text that can be interpreted the same way literary critics interpret literary </a:t>
            </a:r>
            <a:r>
              <a:rPr lang="en-US" sz="2000" b="1" dirty="0" smtClean="0"/>
              <a:t>texts</a:t>
            </a:r>
          </a:p>
        </p:txBody>
      </p:sp>
    </p:spTree>
    <p:extLst>
      <p:ext uri="{BB962C8B-B14F-4D97-AF65-F5344CB8AC3E}">
        <p14:creationId xmlns:p14="http://schemas.microsoft.com/office/powerpoint/2010/main" val="83910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Historicism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000" b="1" dirty="0" smtClean="0"/>
          </a:p>
          <a:p>
            <a:r>
              <a:rPr lang="en-US" sz="2000" b="1" dirty="0"/>
              <a:t>Impossibility of objective analysis of </a:t>
            </a:r>
            <a:r>
              <a:rPr lang="en-US" sz="2000" b="1" dirty="0" smtClean="0"/>
              <a:t>history</a:t>
            </a:r>
          </a:p>
          <a:p>
            <a:pPr lvl="1"/>
            <a:r>
              <a:rPr lang="en-US" sz="1800" b="1" dirty="0" smtClean="0"/>
              <a:t>Human prejudice</a:t>
            </a:r>
          </a:p>
          <a:p>
            <a:pPr lvl="1"/>
            <a:r>
              <a:rPr lang="en-US" sz="1800" b="1" dirty="0" smtClean="0"/>
              <a:t>Subjective views on right and wrong</a:t>
            </a:r>
          </a:p>
          <a:p>
            <a:pPr lvl="1"/>
            <a:r>
              <a:rPr lang="en-US" sz="1800" b="1" dirty="0" smtClean="0"/>
              <a:t>Preference of one view over the other</a:t>
            </a:r>
            <a:endParaRPr lang="en-US" sz="1800" b="1" dirty="0"/>
          </a:p>
          <a:p>
            <a:r>
              <a:rPr lang="en-US" sz="2000" b="1" dirty="0" smtClean="0"/>
              <a:t>Example: </a:t>
            </a:r>
          </a:p>
          <a:p>
            <a:pPr lvl="1"/>
            <a:r>
              <a:rPr lang="en-US" sz="1800" b="1" dirty="0" smtClean="0"/>
              <a:t>Pakistan/India independence according to a citizen of Pakistan</a:t>
            </a:r>
          </a:p>
          <a:p>
            <a:pPr lvl="1"/>
            <a:r>
              <a:rPr lang="en-US" sz="1800" b="1" dirty="0"/>
              <a:t>Pakistan/India independence according to a citizen of </a:t>
            </a:r>
            <a:r>
              <a:rPr lang="en-US" sz="1800" b="1" dirty="0" smtClean="0"/>
              <a:t>India</a:t>
            </a:r>
            <a:endParaRPr lang="en-US" sz="1800" b="1" dirty="0"/>
          </a:p>
          <a:p>
            <a:pPr lvl="1"/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70271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Historicism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Began in 1980s, American, </a:t>
            </a:r>
          </a:p>
          <a:p>
            <a:r>
              <a:rPr lang="en-US" sz="2000" b="1" dirty="0" smtClean="0"/>
              <a:t>Coined by American critic Stephen </a:t>
            </a:r>
            <a:r>
              <a:rPr lang="en-US" sz="2000" b="1" dirty="0" err="1" smtClean="0"/>
              <a:t>Greenblatt</a:t>
            </a:r>
            <a:r>
              <a:rPr lang="en-US" sz="2000" b="1" dirty="0" smtClean="0"/>
              <a:t> in </a:t>
            </a:r>
            <a:r>
              <a:rPr lang="en-US" sz="2000" b="1" i="1" dirty="0" smtClean="0"/>
              <a:t>Renaissance Self-Fashioning: From More to Shakespeare (1980)</a:t>
            </a:r>
          </a:p>
          <a:p>
            <a:r>
              <a:rPr lang="en-US" sz="2000" b="1" dirty="0" smtClean="0"/>
              <a:t>Cultural </a:t>
            </a:r>
            <a:r>
              <a:rPr lang="en-US" sz="2000" b="1" dirty="0"/>
              <a:t>Materialism in </a:t>
            </a:r>
            <a:r>
              <a:rPr lang="en-US" sz="2000" b="1" dirty="0" smtClean="0"/>
              <a:t>England</a:t>
            </a:r>
            <a:endParaRPr lang="en-US" sz="2000" b="1" dirty="0" smtClean="0"/>
          </a:p>
          <a:p>
            <a:r>
              <a:rPr lang="en-US" sz="2000" b="1" dirty="0" smtClean="0"/>
              <a:t>Later preferred the term ‘Cultural Poetics</a:t>
            </a:r>
            <a:r>
              <a:rPr lang="en-US" sz="2000" b="1" dirty="0" smtClean="0"/>
              <a:t>’</a:t>
            </a:r>
          </a:p>
          <a:p>
            <a:r>
              <a:rPr lang="en-US" sz="2000" b="1" dirty="0"/>
              <a:t>Stephen </a:t>
            </a:r>
            <a:r>
              <a:rPr lang="en-US" sz="2000" b="1" dirty="0" smtClean="0"/>
              <a:t>Greenblatt: </a:t>
            </a:r>
            <a:r>
              <a:rPr lang="en-US" sz="2000" b="1" dirty="0"/>
              <a:t>a major figure associated with New Historicism</a:t>
            </a:r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78398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A </a:t>
            </a:r>
            <a:r>
              <a:rPr lang="en-US" sz="2000" b="1" dirty="0"/>
              <a:t>social language created by particular cultural conditions at a particular time and </a:t>
            </a:r>
            <a:r>
              <a:rPr lang="en-US" sz="2000" b="1" dirty="0" smtClean="0"/>
              <a:t>place</a:t>
            </a:r>
          </a:p>
          <a:p>
            <a:r>
              <a:rPr lang="en-US" sz="2000" b="1" dirty="0" smtClean="0"/>
              <a:t>Expresses </a:t>
            </a:r>
            <a:r>
              <a:rPr lang="en-US" sz="2000" b="1" dirty="0"/>
              <a:t>a particular way of understanding human experience. </a:t>
            </a:r>
            <a:endParaRPr lang="en-US" sz="2000" b="1" dirty="0" smtClean="0"/>
          </a:p>
          <a:p>
            <a:r>
              <a:rPr lang="en-US" sz="2000" b="1" dirty="0" smtClean="0"/>
              <a:t>Roughly </a:t>
            </a:r>
            <a:r>
              <a:rPr lang="en-US" sz="2000" b="1" dirty="0"/>
              <a:t>the same meaning as the word </a:t>
            </a:r>
            <a:r>
              <a:rPr lang="en-US" sz="2000" b="1" dirty="0" smtClean="0"/>
              <a:t>ideology</a:t>
            </a:r>
          </a:p>
          <a:p>
            <a:r>
              <a:rPr lang="en-US" sz="2000" b="1" dirty="0" smtClean="0"/>
              <a:t>The </a:t>
            </a:r>
            <a:r>
              <a:rPr lang="en-US" sz="2000" b="1" dirty="0"/>
              <a:t>word discourse draws attention to the role of language as the vehicle of ideology. </a:t>
            </a:r>
            <a:endParaRPr lang="en-US" sz="2000" b="1" dirty="0" smtClean="0"/>
          </a:p>
          <a:p>
            <a:r>
              <a:rPr lang="en-US" sz="2000" b="1" dirty="0" smtClean="0"/>
              <a:t>No </a:t>
            </a:r>
            <a:r>
              <a:rPr lang="en-US" sz="2000" b="1" dirty="0"/>
              <a:t>discourse by itself can adequately explain the complex cultural dynamics of social </a:t>
            </a:r>
            <a:r>
              <a:rPr lang="en-US" sz="2000" b="1" dirty="0" smtClean="0"/>
              <a:t>power because </a:t>
            </a:r>
            <a:r>
              <a:rPr lang="en-US" sz="2000" b="1" dirty="0"/>
              <a:t>there </a:t>
            </a:r>
            <a:r>
              <a:rPr lang="en-US" sz="2000" b="1" dirty="0" smtClean="0"/>
              <a:t>is </a:t>
            </a:r>
            <a:r>
              <a:rPr lang="en-US" sz="2000" b="1" dirty="0"/>
              <a:t>a dynamic, unstable interplay among </a:t>
            </a:r>
            <a:r>
              <a:rPr lang="en-US" sz="2000" b="1" dirty="0" smtClean="0"/>
              <a:t>discourses </a:t>
            </a:r>
            <a:endParaRPr lang="en-US" sz="2000" b="1" dirty="0" smtClean="0"/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1127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smtClean="0"/>
              <a:t>Historicism and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b="1" dirty="0"/>
              <a:t>Writers express their opinion and ideas within their writing </a:t>
            </a:r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A work is colored </a:t>
            </a:r>
            <a:r>
              <a:rPr lang="en-US" sz="2000" b="1" dirty="0"/>
              <a:t>by the </a:t>
            </a:r>
            <a:r>
              <a:rPr lang="en-US" sz="2000" b="1" dirty="0" smtClean="0"/>
              <a:t>writer’s beliefs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Literature </a:t>
            </a:r>
            <a:r>
              <a:rPr lang="en-US" sz="2000" b="1" dirty="0"/>
              <a:t>must be interpreted and studied within the context of the history of the author </a:t>
            </a:r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The </a:t>
            </a:r>
            <a:r>
              <a:rPr lang="en-US" sz="2000" b="1" dirty="0"/>
              <a:t>main focus is to look at the elements outside the work instead of just reading the </a:t>
            </a:r>
            <a:r>
              <a:rPr lang="en-US" sz="2000" b="1" dirty="0" smtClean="0"/>
              <a:t>text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 smtClean="0"/>
              <a:t>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75067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William Golding’s </a:t>
            </a:r>
            <a:r>
              <a:rPr lang="en-US" i="1" dirty="0" smtClean="0"/>
              <a:t>the Lord of the Flies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u="sng" dirty="0" smtClean="0"/>
              <a:t>A </a:t>
            </a:r>
            <a:r>
              <a:rPr lang="en-US" sz="2000" b="1" u="sng" dirty="0"/>
              <a:t>work is colored by the writer’s </a:t>
            </a:r>
            <a:r>
              <a:rPr lang="en-US" sz="2000" b="1" u="sng" dirty="0" smtClean="0"/>
              <a:t>beliefs</a:t>
            </a:r>
          </a:p>
          <a:p>
            <a:r>
              <a:rPr lang="en-US" sz="2000" b="1" dirty="0" smtClean="0"/>
              <a:t>William </a:t>
            </a:r>
            <a:r>
              <a:rPr lang="en-US" sz="2000" b="1" dirty="0"/>
              <a:t>Golding </a:t>
            </a:r>
            <a:r>
              <a:rPr lang="en-US" sz="2000" b="1" dirty="0" smtClean="0"/>
              <a:t>spent </a:t>
            </a:r>
            <a:r>
              <a:rPr lang="en-US" sz="2000" b="1" u="sng" dirty="0" smtClean="0"/>
              <a:t>five years</a:t>
            </a:r>
            <a:r>
              <a:rPr lang="en-US" sz="2000" b="1" dirty="0" smtClean="0"/>
              <a:t> </a:t>
            </a:r>
            <a:r>
              <a:rPr lang="en-US" sz="2000" b="1" dirty="0"/>
              <a:t>in the </a:t>
            </a:r>
            <a:r>
              <a:rPr lang="en-US" sz="2000" b="1" dirty="0" smtClean="0"/>
              <a:t>navy where he witnessed the extreme cruelty of </a:t>
            </a:r>
            <a:r>
              <a:rPr lang="en-US" sz="2000" b="1" dirty="0"/>
              <a:t>which humankind is </a:t>
            </a:r>
            <a:r>
              <a:rPr lang="en-US" sz="2000" b="1" dirty="0" smtClean="0"/>
              <a:t>capable of. </a:t>
            </a:r>
          </a:p>
          <a:p>
            <a:r>
              <a:rPr lang="en-US" sz="2000" b="1" dirty="0" smtClean="0"/>
              <a:t>In the Lord </a:t>
            </a:r>
            <a:r>
              <a:rPr lang="en-US" sz="2000" b="1" dirty="0"/>
              <a:t>of the Flies, </a:t>
            </a:r>
            <a:r>
              <a:rPr lang="en-US" sz="2000" b="1" dirty="0" smtClean="0"/>
              <a:t>Golding’s exposure to cruelty reflects within the central message that the novel conveys. </a:t>
            </a:r>
          </a:p>
          <a:p>
            <a:r>
              <a:rPr lang="en-US" sz="2000" b="1" dirty="0" smtClean="0"/>
              <a:t>Savagery, barbarity, and cruelty serve as the engulfing aspects of the novel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5207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348</Words>
  <Application>Microsoft Office PowerPoint</Application>
  <PresentationFormat>Widescreen</PresentationFormat>
  <Paragraphs>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Wingdings 3</vt:lpstr>
      <vt:lpstr>Office Theme</vt:lpstr>
      <vt:lpstr>Wisp</vt:lpstr>
      <vt:lpstr>Literary Theory II</vt:lpstr>
      <vt:lpstr>What is history?</vt:lpstr>
      <vt:lpstr>New Historicism</vt:lpstr>
      <vt:lpstr>New Historicism</vt:lpstr>
      <vt:lpstr>New Historicism</vt:lpstr>
      <vt:lpstr>Discourse</vt:lpstr>
      <vt:lpstr>New Historicism and Literature</vt:lpstr>
      <vt:lpstr>William Golding’s the Lord of the Flies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Theory II</dc:title>
  <dc:creator>Arslan Ahmad</dc:creator>
  <cp:lastModifiedBy>Arslan Ahmad</cp:lastModifiedBy>
  <cp:revision>18</cp:revision>
  <dcterms:created xsi:type="dcterms:W3CDTF">2020-03-29T15:57:00Z</dcterms:created>
  <dcterms:modified xsi:type="dcterms:W3CDTF">2020-03-31T19:44:45Z</dcterms:modified>
</cp:coreProperties>
</file>